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  <Override PartName="/ppt/media/image1.jpeg" ContentType="image/jpeg"/>
  <Override PartName="/ppt/media/image3.png" ContentType="image/png"/>
  <Override PartName="/ppt/media/image2.jpeg" ContentType="image/jpeg"/>
  <Override PartName="/ppt/media/image4.png" ContentType="image/png"/>
  <Override PartName="/ppt/media/image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51960" y="647640"/>
            <a:ext cx="10624320" cy="114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600" spc="300" strike="noStrike" u="none" cap="all">
                <a:solidFill>
                  <a:srgbClr val="ffffff"/>
                </a:solidFill>
                <a:effectLst/>
                <a:highlight>
                  <a:srgbClr val="000000"/>
                </a:highlight>
                <a:uFillTx/>
                <a:latin typeface="Grandview"/>
              </a:rPr>
              <a:t>Click to edit Master title style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4040" y="1825560"/>
            <a:ext cx="4989960" cy="435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Second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Third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Fourth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Fifth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248160" y="1825560"/>
            <a:ext cx="5028120" cy="435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Second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Third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Fourth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Fifth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1"/>
          </p:nvPr>
        </p:nvSpPr>
        <p:spPr>
          <a:xfrm>
            <a:off x="651960" y="6332400"/>
            <a:ext cx="30052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2"/>
          </p:nvPr>
        </p:nvSpPr>
        <p:spPr>
          <a:xfrm>
            <a:off x="8033760" y="6332400"/>
            <a:ext cx="35042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 idx="3"/>
          </p:nvPr>
        </p:nvSpPr>
        <p:spPr>
          <a:xfrm>
            <a:off x="11444400" y="6332400"/>
            <a:ext cx="53856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662A8BB-D417-4966-BFF1-2F547F3C072D}" type="slidenum">
              <a: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51960" y="647640"/>
            <a:ext cx="10624320" cy="114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600" spc="300" strike="noStrike" u="none" cap="all">
                <a:solidFill>
                  <a:srgbClr val="ffffff"/>
                </a:solidFill>
                <a:effectLst/>
                <a:highlight>
                  <a:srgbClr val="000000"/>
                </a:highlight>
                <a:uFillTx/>
                <a:latin typeface="Grandview"/>
              </a:rPr>
              <a:t>Click to edit Master title style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51960" y="2095560"/>
            <a:ext cx="10619640" cy="384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Second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Third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Fourth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Fifth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dt" idx="28"/>
          </p:nvPr>
        </p:nvSpPr>
        <p:spPr>
          <a:xfrm>
            <a:off x="651960" y="6332400"/>
            <a:ext cx="30052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ftr" idx="29"/>
          </p:nvPr>
        </p:nvSpPr>
        <p:spPr>
          <a:xfrm>
            <a:off x="8033760" y="6332400"/>
            <a:ext cx="35042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sldNum" idx="30"/>
          </p:nvPr>
        </p:nvSpPr>
        <p:spPr>
          <a:xfrm>
            <a:off x="11444400" y="6332400"/>
            <a:ext cx="53856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BD10F23-6987-493E-99EC-4FE6B1311411}" type="slidenum">
              <a: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980720" y="2362320"/>
            <a:ext cx="7695000" cy="239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2500" lnSpcReduction="9999"/>
          </a:bodyPr>
          <a:p>
            <a:pPr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5400" spc="300" strike="noStrike" u="none" cap="all">
                <a:solidFill>
                  <a:srgbClr val="ffffff"/>
                </a:solidFill>
                <a:effectLst/>
                <a:highlight>
                  <a:srgbClr val="000000"/>
                </a:highlight>
                <a:uFillTx/>
                <a:latin typeface="Grandview"/>
              </a:rPr>
              <a:t>Click to edit Master title style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980720" y="5067360"/>
            <a:ext cx="7695000" cy="87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dt" idx="31"/>
          </p:nvPr>
        </p:nvSpPr>
        <p:spPr>
          <a:xfrm>
            <a:off x="651960" y="6332400"/>
            <a:ext cx="30052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ftr" idx="32"/>
          </p:nvPr>
        </p:nvSpPr>
        <p:spPr>
          <a:xfrm>
            <a:off x="8033760" y="6332400"/>
            <a:ext cx="35042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sldNum" idx="33"/>
          </p:nvPr>
        </p:nvSpPr>
        <p:spPr>
          <a:xfrm>
            <a:off x="11444400" y="6332400"/>
            <a:ext cx="53856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1F4483E-5FAF-4260-B978-BC060CE3140C}" type="slidenum">
              <a: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51960" y="647640"/>
            <a:ext cx="10624320" cy="114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600" spc="300" strike="noStrike" u="none" cap="all">
                <a:solidFill>
                  <a:srgbClr val="ffffff"/>
                </a:solidFill>
                <a:effectLst/>
                <a:highlight>
                  <a:srgbClr val="000000"/>
                </a:highlight>
                <a:uFillTx/>
                <a:latin typeface="Grandview"/>
              </a:rPr>
              <a:t>Click to edit Master title style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55560" y="1879560"/>
            <a:ext cx="5156640" cy="674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300" strike="noStrike" u="none" cap="all">
                <a:solidFill>
                  <a:schemeClr val="dk1"/>
                </a:solidFill>
                <a:effectLst/>
                <a:uFillTx/>
                <a:latin typeface="Grandview Display"/>
              </a:rPr>
              <a:t>Click to edit Master text styles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55560" y="2561040"/>
            <a:ext cx="5156640" cy="3648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Second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Third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Fourth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Fifth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6094080" y="1879560"/>
            <a:ext cx="5182200" cy="674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300" strike="noStrike" u="none" cap="all">
                <a:solidFill>
                  <a:schemeClr val="dk1"/>
                </a:solidFill>
                <a:effectLst/>
                <a:uFillTx/>
                <a:latin typeface="Grandview Display"/>
              </a:rPr>
              <a:t>Click to edit Master text styles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6094080" y="2561040"/>
            <a:ext cx="5182200" cy="3648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Second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Third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Fourth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Fifth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dt" idx="4"/>
          </p:nvPr>
        </p:nvSpPr>
        <p:spPr>
          <a:xfrm>
            <a:off x="651960" y="6332400"/>
            <a:ext cx="30052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ftr" idx="5"/>
          </p:nvPr>
        </p:nvSpPr>
        <p:spPr>
          <a:xfrm>
            <a:off x="8033760" y="6332400"/>
            <a:ext cx="35042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8"/>
          <p:cNvSpPr>
            <a:spLocks noGrp="1"/>
          </p:cNvSpPr>
          <p:nvPr>
            <p:ph type="sldNum" idx="6"/>
          </p:nvPr>
        </p:nvSpPr>
        <p:spPr>
          <a:xfrm>
            <a:off x="11444400" y="6332400"/>
            <a:ext cx="53856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5C35012-4394-413F-B1B9-7A0AB20FFEDF}" type="slidenum">
              <a: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51960" y="647640"/>
            <a:ext cx="10624320" cy="114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600" spc="300" strike="noStrike" u="none" cap="all">
                <a:solidFill>
                  <a:srgbClr val="ffffff"/>
                </a:solidFill>
                <a:effectLst/>
                <a:highlight>
                  <a:srgbClr val="000000"/>
                </a:highlight>
                <a:uFillTx/>
                <a:latin typeface="Grandview"/>
              </a:rPr>
              <a:t>Click to edit Master title style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dt" idx="7"/>
          </p:nvPr>
        </p:nvSpPr>
        <p:spPr>
          <a:xfrm>
            <a:off x="651960" y="6332400"/>
            <a:ext cx="30052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ftr" idx="8"/>
          </p:nvPr>
        </p:nvSpPr>
        <p:spPr>
          <a:xfrm>
            <a:off x="8033760" y="6332400"/>
            <a:ext cx="35042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sldNum" idx="9"/>
          </p:nvPr>
        </p:nvSpPr>
        <p:spPr>
          <a:xfrm>
            <a:off x="11444400" y="6332400"/>
            <a:ext cx="53856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907481D-11A1-4C86-B0F7-B94EE05B8AED}" type="slidenum">
              <a: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dt" idx="10"/>
          </p:nvPr>
        </p:nvSpPr>
        <p:spPr>
          <a:xfrm>
            <a:off x="651960" y="6332400"/>
            <a:ext cx="30052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ftr" idx="11"/>
          </p:nvPr>
        </p:nvSpPr>
        <p:spPr>
          <a:xfrm>
            <a:off x="8033760" y="6332400"/>
            <a:ext cx="35042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sldNum" idx="12"/>
          </p:nvPr>
        </p:nvSpPr>
        <p:spPr>
          <a:xfrm>
            <a:off x="11444400" y="6332400"/>
            <a:ext cx="53856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7DBF365-3DD4-48D4-A516-4C1AD953F05D}" type="slidenum">
              <a: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51960" y="647640"/>
            <a:ext cx="4118400" cy="171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200" spc="300" strike="noStrike" u="none" cap="all">
                <a:solidFill>
                  <a:srgbClr val="ffffff"/>
                </a:solidFill>
                <a:effectLst/>
                <a:highlight>
                  <a:srgbClr val="000000"/>
                </a:highlight>
                <a:uFillTx/>
                <a:latin typeface="Grandview"/>
              </a:rPr>
              <a:t>Click to edit Master title style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539680" y="914400"/>
            <a:ext cx="5736240" cy="5028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Click to edit Master text styles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Second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Third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Fourth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Fifth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51960" y="2697480"/>
            <a:ext cx="4118400" cy="324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Click to edit Master text styles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dt" idx="13"/>
          </p:nvPr>
        </p:nvSpPr>
        <p:spPr>
          <a:xfrm>
            <a:off x="651960" y="6332400"/>
            <a:ext cx="30052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ftr" idx="14"/>
          </p:nvPr>
        </p:nvSpPr>
        <p:spPr>
          <a:xfrm>
            <a:off x="8033760" y="6332400"/>
            <a:ext cx="35042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6"/>
          <p:cNvSpPr>
            <a:spLocks noGrp="1"/>
          </p:cNvSpPr>
          <p:nvPr>
            <p:ph type="sldNum" idx="15"/>
          </p:nvPr>
        </p:nvSpPr>
        <p:spPr>
          <a:xfrm>
            <a:off x="11444400" y="6332400"/>
            <a:ext cx="53856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87EAEB5-2118-454D-B90E-9FB50D3384D6}" type="slidenum">
              <a: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51960" y="647640"/>
            <a:ext cx="4118400" cy="171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200" spc="300" strike="noStrike" u="none" cap="all">
                <a:solidFill>
                  <a:srgbClr val="ffffff"/>
                </a:solidFill>
                <a:effectLst/>
                <a:highlight>
                  <a:srgbClr val="000000"/>
                </a:highlight>
                <a:uFillTx/>
                <a:latin typeface="Grandview"/>
              </a:rPr>
              <a:t>Click to edit Master title style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486040" y="914400"/>
            <a:ext cx="5790240" cy="5028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Click icon to add picture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51960" y="2697480"/>
            <a:ext cx="4118400" cy="3170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Click to edit Master text styles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dt" idx="16"/>
          </p:nvPr>
        </p:nvSpPr>
        <p:spPr>
          <a:xfrm>
            <a:off x="651960" y="6332400"/>
            <a:ext cx="30052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ftr" idx="17"/>
          </p:nvPr>
        </p:nvSpPr>
        <p:spPr>
          <a:xfrm>
            <a:off x="8033760" y="6332400"/>
            <a:ext cx="35042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sldNum" idx="18"/>
          </p:nvPr>
        </p:nvSpPr>
        <p:spPr>
          <a:xfrm>
            <a:off x="11444400" y="6332400"/>
            <a:ext cx="53856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A3A6B8B-800D-4D80-842F-967E6D43CD25}" type="slidenum">
              <a: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47280" y="1181160"/>
            <a:ext cx="6863760" cy="3580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600" spc="300" strike="noStrike" u="none" cap="all">
                <a:solidFill>
                  <a:srgbClr val="ffffff"/>
                </a:solidFill>
                <a:effectLst/>
                <a:highlight>
                  <a:srgbClr val="000000"/>
                </a:highlight>
                <a:uFillTx/>
                <a:latin typeface="Grandview"/>
              </a:rPr>
              <a:t>Click to edit Master title style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dt" idx="19"/>
          </p:nvPr>
        </p:nvSpPr>
        <p:spPr>
          <a:xfrm>
            <a:off x="651960" y="6332400"/>
            <a:ext cx="30052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ftr" idx="20"/>
          </p:nvPr>
        </p:nvSpPr>
        <p:spPr>
          <a:xfrm>
            <a:off x="8033760" y="6332400"/>
            <a:ext cx="35042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sldNum" idx="21"/>
          </p:nvPr>
        </p:nvSpPr>
        <p:spPr>
          <a:xfrm>
            <a:off x="11444400" y="6332400"/>
            <a:ext cx="53856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F51FF40-F450-4DB7-ADAA-C3199743EFC8}" type="slidenum">
              <a: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Click to edit the outline text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16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Second Outline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2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14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2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14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51960" y="647640"/>
            <a:ext cx="10624320" cy="114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600" spc="300" strike="noStrike" u="none" cap="all">
                <a:solidFill>
                  <a:srgbClr val="ffffff"/>
                </a:solidFill>
                <a:effectLst/>
                <a:highlight>
                  <a:srgbClr val="000000"/>
                </a:highlight>
                <a:uFillTx/>
                <a:latin typeface="Grandview"/>
              </a:rPr>
              <a:t>Click to edit Master title style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51960" y="2095560"/>
            <a:ext cx="10619640" cy="384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Second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Third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Fourth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Fifth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22"/>
          </p:nvPr>
        </p:nvSpPr>
        <p:spPr>
          <a:xfrm>
            <a:off x="651960" y="6332400"/>
            <a:ext cx="30052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23"/>
          </p:nvPr>
        </p:nvSpPr>
        <p:spPr>
          <a:xfrm>
            <a:off x="8033760" y="6332400"/>
            <a:ext cx="35042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24"/>
          </p:nvPr>
        </p:nvSpPr>
        <p:spPr>
          <a:xfrm>
            <a:off x="11444400" y="6332400"/>
            <a:ext cx="53856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43967A9-45BE-42B6-ACFA-C6A838FCC57D}" type="slidenum">
              <a: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986320" y="647640"/>
            <a:ext cx="2289960" cy="529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 vert="eaVert">
            <a:noAutofit/>
          </a:bodyPr>
          <a:p>
            <a:pPr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600" spc="300" strike="noStrike" u="none" cap="all">
                <a:solidFill>
                  <a:srgbClr val="ffffff"/>
                </a:solidFill>
                <a:effectLst/>
                <a:highlight>
                  <a:srgbClr val="000000"/>
                </a:highlight>
                <a:uFillTx/>
                <a:latin typeface="Grandview"/>
              </a:rPr>
              <a:t>Click to edit Master title style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51960" y="647640"/>
            <a:ext cx="8119800" cy="529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Second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Third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Fourth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Fifth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dt" idx="25"/>
          </p:nvPr>
        </p:nvSpPr>
        <p:spPr>
          <a:xfrm>
            <a:off x="651960" y="6332400"/>
            <a:ext cx="30052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ftr" idx="26"/>
          </p:nvPr>
        </p:nvSpPr>
        <p:spPr>
          <a:xfrm>
            <a:off x="8033760" y="6332400"/>
            <a:ext cx="35042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sldNum" idx="27"/>
          </p:nvPr>
        </p:nvSpPr>
        <p:spPr>
          <a:xfrm>
            <a:off x="11444400" y="6332400"/>
            <a:ext cx="53856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7901A29-09D8-405B-BB6A-8A040F210254}" type="slidenum">
              <a:rPr b="1" lang="en-US" sz="900" spc="99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7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0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0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0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0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0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0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Grandview Display"/>
            </a:endParaRPr>
          </a:p>
        </p:txBody>
      </p:sp>
      <p:pic>
        <p:nvPicPr>
          <p:cNvPr id="62" name="Picture 3" descr="Abstract smoke background"/>
          <p:cNvPicPr/>
          <p:nvPr/>
        </p:nvPicPr>
        <p:blipFill>
          <a:blip r:embed="rId2"/>
          <a:srcRect l="0" t="6686" r="0" b="8726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231000"/>
            <a:ext cx="12191040" cy="362592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Grandview Display"/>
            </a:endParaRPr>
          </a:p>
        </p:txBody>
      </p:sp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980720" y="2362320"/>
            <a:ext cx="6437520" cy="239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en-IL" sz="4400" spc="300" strike="noStrike" u="none" cap="all">
                <a:solidFill>
                  <a:srgbClr val="ffffff"/>
                </a:solidFill>
                <a:effectLst/>
                <a:highlight>
                  <a:srgbClr val="000000"/>
                </a:highlight>
                <a:uFillTx/>
                <a:latin typeface="Grandview"/>
              </a:rPr>
              <a:t>Data Science Workshop: Crypto anomalies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subTitle"/>
          </p:nvPr>
        </p:nvSpPr>
        <p:spPr>
          <a:xfrm>
            <a:off x="2018160" y="5075280"/>
            <a:ext cx="6437520" cy="113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L" sz="1700" strike="noStrike" u="none">
                <a:solidFill>
                  <a:srgbClr val="ffffff"/>
                </a:solidFill>
                <a:effectLst/>
                <a:uFillTx/>
                <a:latin typeface="Grandview Display"/>
              </a:rPr>
              <a:t>Proof of Concept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L" sz="1700" strike="noStrike" u="none">
                <a:solidFill>
                  <a:srgbClr val="ffffff"/>
                </a:solidFill>
                <a:effectLst/>
                <a:uFillTx/>
                <a:latin typeface="Grandview Display"/>
              </a:rPr>
              <a:t>Oz Cabiri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L" sz="1700" strike="noStrike" u="none">
                <a:solidFill>
                  <a:srgbClr val="ffffff"/>
                </a:solidFill>
                <a:effectLst/>
                <a:uFillTx/>
                <a:latin typeface="Grandview Display"/>
              </a:rPr>
              <a:t>Guy Harem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51960" y="647640"/>
            <a:ext cx="10624320" cy="114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IL" sz="3600" spc="300" strike="noStrike" u="none" cap="all">
                <a:solidFill>
                  <a:srgbClr val="ffffff"/>
                </a:solidFill>
                <a:effectLst/>
                <a:highlight>
                  <a:srgbClr val="000000"/>
                </a:highlight>
                <a:uFillTx/>
                <a:latin typeface="Grandview"/>
              </a:rPr>
              <a:t>Topic 2: Pump n’ Dump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51960" y="2095560"/>
            <a:ext cx="10619640" cy="384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Problem: Pump n’ Dumps are where prices are artificially inflated before being rapidly sold off, misleading traders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Motivation: Identifying these patterns can help prevent market manipulation, improve trading strategies, and protect investors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Question: Can machine learning algorithms effectively detect pump-and-dump schemes in cryptocurrency markets across multiple exchanges using historical price and volume data?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Goal: Develop a machine learning model to detect pump-and-dump activities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51960" y="647640"/>
            <a:ext cx="10624320" cy="114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IL" sz="3600" spc="300" strike="noStrike" u="none" cap="all">
                <a:solidFill>
                  <a:srgbClr val="ffffff"/>
                </a:solidFill>
                <a:effectLst/>
                <a:highlight>
                  <a:srgbClr val="000000"/>
                </a:highlight>
                <a:uFillTx/>
                <a:latin typeface="Grandview"/>
              </a:rPr>
              <a:t>FEASIBILTY ANALYSIS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51960" y="2095560"/>
            <a:ext cx="10619640" cy="384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Main Dataset: Binance Historical Market Data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Supporting Dataset: Coinbase, Kraken, Bitfinex, etc.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Dataset Features: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Available data: Open/Close Time, Open/High/Low/Close Price, Volume, Quote asset Volume, Number of Trades, Taker Buy Base/Quote Asset Volume, Ignore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All databases contain main features we need for the analysis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Datasets might not correlate exactly by timestamp, order and units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51960" y="647640"/>
            <a:ext cx="10624320" cy="114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IL" sz="3600" spc="300" strike="noStrike" u="none" cap="all">
                <a:solidFill>
                  <a:srgbClr val="ffffff"/>
                </a:solidFill>
                <a:effectLst/>
                <a:highlight>
                  <a:srgbClr val="000000"/>
                </a:highlight>
                <a:uFillTx/>
                <a:latin typeface="Grandview"/>
              </a:rPr>
              <a:t>Proof of concept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51960" y="2095560"/>
            <a:ext cx="10619640" cy="384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  <a:tabLst>
                <a:tab algn="l" pos="0"/>
              </a:tabLst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We will try to train a ML model to identify patterns of known Pump n’ Dumps and derive a model that identifies those schemes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  <a:tabLst>
                <a:tab algn="l" pos="0"/>
              </a:tabLst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Possible identifiers: sudden spike in volume/price, fast reversal, abnormal candle stick patterns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51960" y="647640"/>
            <a:ext cx="10624320" cy="114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IL" sz="3600" spc="300" strike="noStrike" u="none" cap="all">
                <a:solidFill>
                  <a:srgbClr val="ffffff"/>
                </a:solidFill>
                <a:effectLst/>
                <a:highlight>
                  <a:srgbClr val="000000"/>
                </a:highlight>
                <a:uFillTx/>
                <a:latin typeface="Grandview"/>
              </a:rPr>
              <a:t>Initial approach + workplan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51960" y="2095560"/>
            <a:ext cx="10619640" cy="384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Get datasets with API✅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Adjust database structure and units to be uniform✅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Combine datasets✅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Clean outliers, irrelevant data and problematic entries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Data engineering: identify feature importance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Fine-tune ML algorithms to detect arbitrage opportunities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Apply model on real-time data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51960" y="647640"/>
            <a:ext cx="10624320" cy="114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IL" sz="3600" spc="300" strike="noStrike" u="none" cap="all">
                <a:solidFill>
                  <a:srgbClr val="ffffff"/>
                </a:solidFill>
                <a:effectLst/>
                <a:highlight>
                  <a:srgbClr val="000000"/>
                </a:highlight>
                <a:uFillTx/>
                <a:latin typeface="Grandview"/>
              </a:rPr>
              <a:t>Milestones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51960" y="2095560"/>
            <a:ext cx="10619640" cy="384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Retrieve relevant datasets using APIs + merge datasets (P1)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Data engineering: decide on features, identify setbacks and consider possible solutions (P2)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Workable model on existing data (P3)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  <a:ea typeface="Microsoft YaHei"/>
              </a:rPr>
              <a:t>Deploy model on real-time data + derive conclusions on model’s accuracy and viability (final)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51960" y="647640"/>
            <a:ext cx="10624320" cy="114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IL" sz="3600" spc="300" strike="noStrike" u="none" cap="all">
                <a:solidFill>
                  <a:srgbClr val="ffffff"/>
                </a:solidFill>
                <a:effectLst/>
                <a:highlight>
                  <a:srgbClr val="000000"/>
                </a:highlight>
                <a:uFillTx/>
                <a:latin typeface="Grandview"/>
              </a:rPr>
              <a:t>What does success look like?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51960" y="2095560"/>
            <a:ext cx="10619640" cy="384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Consistently detect Pump n’ Dumps on historical data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Usable model to apply on real-time data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51960" y="647640"/>
            <a:ext cx="10624320" cy="114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IL" sz="3600" spc="300" strike="noStrike" u="none" cap="all">
                <a:solidFill>
                  <a:srgbClr val="ffffff"/>
                </a:solidFill>
                <a:effectLst/>
                <a:highlight>
                  <a:srgbClr val="000000"/>
                </a:highlight>
                <a:uFillTx/>
                <a:latin typeface="Grandview"/>
              </a:rPr>
              <a:t>Arbitrage: Pros and Cons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51960" y="2095560"/>
            <a:ext cx="10619640" cy="384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Pros: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Real-Time Profit Opportunities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Market Efficiency: Promotes efficient price discovery by reducing price differences between exchanges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Practical Application: Useful for algorithmic trading, providing real-world financial applications and insights into market dynamics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51960" y="647640"/>
            <a:ext cx="10624320" cy="114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IL" sz="3600" spc="300" strike="noStrike" u="none" cap="all">
                <a:solidFill>
                  <a:srgbClr val="ffffff"/>
                </a:solidFill>
                <a:effectLst/>
                <a:highlight>
                  <a:srgbClr val="000000"/>
                </a:highlight>
                <a:uFillTx/>
                <a:latin typeface="Grandview"/>
              </a:rPr>
              <a:t>Arbitrage: Pros and Cons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51960" y="2095560"/>
            <a:ext cx="10619640" cy="384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Cons: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Market Conditions: Arbitrage opportunities often exist only for very short periods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Transaction Costs: Profits from arbitrage can be eaten up by transaction fees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Requires Real-Time Data: Successful arbitrage detection demands access to live data feeds and low-latency algorithms, which may increase technical complexity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51960" y="647640"/>
            <a:ext cx="10624320" cy="114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IL" sz="3600" spc="300" strike="noStrike" u="none" cap="all">
                <a:solidFill>
                  <a:srgbClr val="ffffff"/>
                </a:solidFill>
                <a:effectLst/>
                <a:highlight>
                  <a:srgbClr val="000000"/>
                </a:highlight>
                <a:uFillTx/>
                <a:latin typeface="Grandview"/>
              </a:rPr>
              <a:t>Pump n’ Dump: Pros and Cons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51960" y="2095560"/>
            <a:ext cx="10619640" cy="384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Pros: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  <a:ea typeface="Microsoft YaHei"/>
              </a:rPr>
              <a:t>Market Integrity and Risk Mitigation: Helps identify manipulative activities, protects investors from sudden possible significant losses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  <a:ea typeface="Microsoft YaHei"/>
              </a:rPr>
              <a:t>Wide Applicability: Relevant across all exchanges and assets, helping improve market oversight and trading strategies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  <a:ea typeface="Microsoft YaHei"/>
              </a:rPr>
              <a:t>High profile Pump n’ Dumps data exist and easy to find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51960" y="647640"/>
            <a:ext cx="10624320" cy="114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IL" sz="3600" spc="300" strike="noStrike" u="none" cap="all">
                <a:solidFill>
                  <a:srgbClr val="ffffff"/>
                </a:solidFill>
                <a:effectLst/>
                <a:highlight>
                  <a:srgbClr val="000000"/>
                </a:highlight>
                <a:uFillTx/>
                <a:latin typeface="Grandview"/>
              </a:rPr>
              <a:t>Pump n’ Dump: Pros and Cons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51960" y="2095560"/>
            <a:ext cx="10619640" cy="384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Cons: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Data Complexity: Identifying pump-and-dump schemes requires detailed, high-frequency data and complex pattern recognition, which can be difficult to model accurately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False Positives: Genuine market fluctuations or news-driven events might be mistakenly classified as pump-and-dump action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51960" y="647640"/>
            <a:ext cx="10624320" cy="114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IL" sz="3600" spc="300" strike="noStrike" u="none" cap="all">
                <a:solidFill>
                  <a:srgbClr val="ffffff"/>
                </a:solidFill>
                <a:effectLst/>
                <a:highlight>
                  <a:srgbClr val="000000"/>
                </a:highlight>
                <a:uFillTx/>
                <a:latin typeface="Grandview"/>
              </a:rPr>
              <a:t>Topic 1: crypto arbitrage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51960" y="2095560"/>
            <a:ext cx="10619640" cy="384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Problem: Cryptocurrency prices can vary across exchanges, creating opportunities for arbitrage, where traders exploit price differences to make a profit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Motivation: Exploiting arbitrage opportunities can maximize profits across different exchanges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Question: Can machine learning algorithms accurately identify arbitrage opportunities between multiple cryptocurrency exchanges using real-time price and volume data?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Goal: Develop a ML model to identify arbitrage opportunities in real-time between cryptocurrency exchanges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51960" y="647640"/>
            <a:ext cx="10624320" cy="114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IL" sz="3600" spc="300" strike="noStrike" u="none" cap="all">
                <a:solidFill>
                  <a:srgbClr val="ffffff"/>
                </a:solidFill>
                <a:effectLst/>
                <a:highlight>
                  <a:srgbClr val="000000"/>
                </a:highlight>
                <a:uFillTx/>
                <a:latin typeface="Grandview"/>
              </a:rPr>
              <a:t>Questions?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51960" y="647640"/>
            <a:ext cx="10624320" cy="114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IL" sz="3600" spc="300" strike="noStrike" u="none" cap="all">
                <a:solidFill>
                  <a:srgbClr val="ffffff"/>
                </a:solidFill>
                <a:effectLst/>
                <a:highlight>
                  <a:srgbClr val="000000"/>
                </a:highlight>
                <a:uFillTx/>
                <a:latin typeface="Grandview"/>
              </a:rPr>
              <a:t>FEASIBILTY ANALYSIS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51960" y="2095560"/>
            <a:ext cx="10619640" cy="384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Main Dataset: Binance and Coinbase Historical Market Data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Supporting Dataset: Kraken, Bitfinex, etc.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Dataset Features: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Available data: Open/Close Time, Open/High/Low/Close Price, Volume, Quote asset Volume, Number of Trades, Taker Buy Base/Quote Asset Volume, Ignore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All databases contain main features we need for the analysis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Datasets might not correlate exactly by timestamp, order and units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51960" y="647640"/>
            <a:ext cx="10624320" cy="114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IL" sz="3600" spc="300" strike="noStrike" u="none" cap="all">
                <a:solidFill>
                  <a:srgbClr val="ffffff"/>
                </a:solidFill>
                <a:effectLst/>
                <a:highlight>
                  <a:srgbClr val="000000"/>
                </a:highlight>
                <a:uFillTx/>
                <a:latin typeface="Grandview"/>
              </a:rPr>
              <a:t>Proof of concept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51960" y="1843560"/>
            <a:ext cx="10619640" cy="384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  <a:tabLst>
                <a:tab algn="l" pos="0"/>
              </a:tabLst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Using ML we can believe we can identify these discrepancies and derive a model that will recognize them in real-time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  <a:tabLst>
                <a:tab algn="l" pos="0"/>
              </a:tabLst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Feature engineering: moving average, spread difference, high/low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685440" y="1828800"/>
            <a:ext cx="7772040" cy="2797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33840" y="1143000"/>
            <a:ext cx="12105720" cy="4637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1187640" y="0"/>
            <a:ext cx="10286640" cy="6905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51960" y="647640"/>
            <a:ext cx="10624320" cy="114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IL" sz="3600" spc="300" strike="noStrike" u="none" cap="all">
                <a:solidFill>
                  <a:srgbClr val="ffffff"/>
                </a:solidFill>
                <a:effectLst/>
                <a:highlight>
                  <a:srgbClr val="000000"/>
                </a:highlight>
                <a:uFillTx/>
                <a:latin typeface="Grandview"/>
              </a:rPr>
              <a:t>Initial approach + workplan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51960" y="2095560"/>
            <a:ext cx="10619640" cy="384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Get datasets with API✅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Adjust database structure and units to be uniform✅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Combine datasets✅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Clean outliers, irrelevant data and problematic entries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Data engineering: identify feature importance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Fine-tune ML algorithms to detect arbitrage opportunities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Apply model on real-time data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51960" y="647640"/>
            <a:ext cx="10624320" cy="114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IL" sz="3600" spc="300" strike="noStrike" u="none" cap="all">
                <a:solidFill>
                  <a:srgbClr val="ffffff"/>
                </a:solidFill>
                <a:effectLst/>
                <a:highlight>
                  <a:srgbClr val="000000"/>
                </a:highlight>
                <a:uFillTx/>
                <a:latin typeface="Grandview"/>
              </a:rPr>
              <a:t>Milestones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51960" y="2095560"/>
            <a:ext cx="10619640" cy="384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Retrieve relevant datasets using APIs + merge datasets (P1)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Data engineering: decide on features, identify setbacks and consider possible solutions (P2)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Workable model on existing data (P3)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  <a:ea typeface="Microsoft YaHei"/>
              </a:rPr>
              <a:t>Deploy model on real-time data + derive conclusions on model’s accuracy and viability (final)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51960" y="647640"/>
            <a:ext cx="10624320" cy="114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IL" sz="3600" spc="300" strike="noStrike" u="none" cap="all">
                <a:solidFill>
                  <a:srgbClr val="ffffff"/>
                </a:solidFill>
                <a:effectLst/>
                <a:highlight>
                  <a:srgbClr val="000000"/>
                </a:highlight>
                <a:uFillTx/>
                <a:latin typeface="Grandview"/>
              </a:rPr>
              <a:t>What does success look like?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51960" y="2095560"/>
            <a:ext cx="10619640" cy="384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Consistently find arbitrage on historical data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Usable model to apply on real-time data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OR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Arial"/>
              <a:buChar char="•"/>
              <a:tabLst>
                <a:tab algn="l" pos="0"/>
              </a:tabLst>
            </a:pPr>
            <a:r>
              <a:rPr b="0" lang="en-IL" sz="2000" strike="noStrike" u="none">
                <a:solidFill>
                  <a:schemeClr val="dk1"/>
                </a:solidFill>
                <a:effectLst/>
                <a:uFillTx/>
                <a:latin typeface="Grandview Display"/>
              </a:rPr>
              <a:t>Understand if arbitrage opportunities still exist in today’s market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itationVTI">
  <a:themeElements>
    <a:clrScheme name="Citation">
      <a:dk1>
        <a:srgbClr val="000000"/>
      </a:dk1>
      <a:lt1>
        <a:srgbClr val="ffffff"/>
      </a:lt1>
      <a:dk2>
        <a:srgbClr val="01375d"/>
      </a:dk2>
      <a:lt2>
        <a:srgbClr val="f3f2ef"/>
      </a:lt2>
      <a:accent1>
        <a:srgbClr val="29a3d2"/>
      </a:accent1>
      <a:accent2>
        <a:srgbClr val="0669ac"/>
      </a:accent2>
      <a:accent3>
        <a:srgbClr val="fd891c"/>
      </a:accent3>
      <a:accent4>
        <a:srgbClr val="fd6927"/>
      </a:accent4>
      <a:accent5>
        <a:srgbClr val="f95131"/>
      </a:accent5>
      <a:accent6>
        <a:srgbClr val="ce5fae"/>
      </a:accent6>
      <a:hlink>
        <a:srgbClr val="0f8ec1"/>
      </a:hlink>
      <a:folHlink>
        <a:srgbClr val="dc6400"/>
      </a:folHlink>
    </a:clrScheme>
    <a:fontScheme name="Grandview">
      <a:majorFont>
        <a:latin typeface="Grandview" pitchFamily="0" charset="1"/>
        <a:ea typeface=""/>
        <a:cs typeface=""/>
      </a:majorFont>
      <a:minorFont>
        <a:latin typeface="Grandview Display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1454</TotalTime>
  <Application>LibreOffice/25.2.6.2$Windows_X86_64 LibreOffice_project/729c5bfe710f5eb71ed3bbde9e06a6065e9c6c5d</Application>
  <AppVersion>15.0000</AppVersion>
  <Words>100</Words>
  <Paragraphs>12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2025-11-18T12:11:01Z</dcterms:created>
  <dc:creator>Guy Harem</dc:creator>
  <dc:description/>
  <dc:language>en-US</dc:language>
  <cp:lastModifiedBy/>
  <dcterms:modified xsi:type="dcterms:W3CDTF">2025-11-22T19:38:11Z</dcterms:modified>
  <cp:revision>24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3</vt:i4>
  </property>
</Properties>
</file>